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4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5574E-D26B-470C-803B-D6D5052B2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D6AF53-D639-41A2-B3CF-92EE664EE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D49CE-E186-42D4-9B14-7723C65F9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4257C-3C2D-4358-A2BB-1F4FDB00B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F5020-8F58-4741-BC74-6BA7284AD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1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30366-FEFF-4ECB-9058-A3DACFAAB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E621B-2B8F-4EA3-9D21-35423F54A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C2A25-75D2-48CD-8EC9-377686C16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2644F-6053-4D21-AAC2-6233F1365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B325B-254E-4B05-9BDA-C7BA96146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A61EDF-FEDC-425F-A3C2-2B13ADAEEB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52F18B-F280-48FA-834D-5A561E79D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D5CA-AFD8-42E7-97B5-17E94483B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97240-09E0-40DA-B7E8-562F3F769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6E61A-2782-4C00-986E-9A7023579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8B6EF-8E29-48CD-9ED1-204A1360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D1C54-850B-4A6F-91E5-5BC5CA702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ACF20-A2F6-46FF-9B58-86758DA9C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E2841-90AD-4EF6-9121-BA3206E81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E2E27-2D52-4ACF-89F3-7A8345FFC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7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FFE7-3F8C-4415-9B2A-0A9C65032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14F52-4205-45E9-A5C9-112A116C8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E7E1D-0926-4913-99E8-524528EAD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53863-5C84-431C-BCBD-AE1A2AE92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363A7-D24E-4559-83E2-B503EF5F8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6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E5647-6293-4762-86E4-1FD746A4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BA2F0-8745-4BF1-B807-FFBD8FA655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2922A-067A-4773-92C9-ABD7F6203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3C56-22E8-4924-8F3A-AE14B8F6C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EF85E-F752-4DE5-BDAF-C0744D70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DC8B3-1BC6-4172-B7B4-DEDE2B882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1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F12B5-0D13-4F75-9891-16F76AC63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4832C-4B07-43AF-B4D7-58B0D9788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FA8F1-B672-4FA8-BC9F-D75626BB5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6A2EAC-37A1-4E69-AD7A-A9F25D725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1C538B-BA68-4C0F-AFC6-D7E80EF47C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6BA116-A5E9-4EA1-864F-40814311B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97843-4E4D-4A0B-86D3-8650E2FE3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CCB90F-AF51-4834-91EB-FFD6E4FFB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9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CD7D9-197F-484C-9DBE-60AEA49E7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BE713-C062-4334-AF04-3D6AAEC8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B28C57-F127-4DC0-BF70-8825399D2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6BCA6-F2CA-41CD-98CA-498B7DF28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8C249-5E07-4AA5-848E-BF73212A0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657ABD-5E4F-4FE8-9212-FDED172C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D03FCD-A100-4B5A-9A33-935A5D93B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4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A4F7E-F97A-436B-8C2C-3F60287FC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F7BA3-4A89-4417-A131-51892B68F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81EE3-5817-426D-8994-78E22630E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B80F3-0F51-4823-94A1-76EB357DD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F6D0B-07BC-403A-B8F7-8C22E06E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82BDD-EA31-47FB-9E79-DF909F06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8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99418-A6EC-41F6-AB9A-DDB89473E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679A51-21CE-49E8-92C5-0C8AC33990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C5CCA-C62B-4254-8898-B26C57E47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03873-DF19-4850-9870-ECF195F6C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90249-97B2-4905-8368-C14BF87B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12AD7-9AB0-47BD-A5CD-A979C2AF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7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CD0880-25C1-45A3-973E-71D5FDF65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93C6E-DF02-48D3-8752-435F41886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717D7-77DB-4BAD-B3E4-F8DAE25321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A6E09-63BE-4BD8-98C7-1FBCC20D2A6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532C9-D82B-41DC-B5ED-57243B8F07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04DE0-F5D8-4692-96D5-A043A6B90E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D5421-28E0-45A7-A455-EF45A6C62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4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vg.org/cartoon-male-teach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58CA72-40D0-4751-8CA8-93AAFBCBF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397513" y="-269487"/>
            <a:ext cx="7214838" cy="721483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85D0DC-5030-45D0-8AAC-35A38D363F76}"/>
              </a:ext>
            </a:extLst>
          </p:cNvPr>
          <p:cNvSpPr/>
          <p:nvPr/>
        </p:nvSpPr>
        <p:spPr>
          <a:xfrm>
            <a:off x="2704926" y="491764"/>
            <a:ext cx="2566986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What</a:t>
            </a:r>
          </a:p>
          <a:p>
            <a:pPr algn="ctr"/>
            <a:r>
              <a:rPr 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Is the</a:t>
            </a:r>
          </a:p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English </a:t>
            </a:r>
          </a:p>
          <a:p>
            <a:pPr algn="ctr"/>
            <a:r>
              <a:rPr 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District?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7348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1554">
        <p14:ripple/>
      </p:transition>
    </mc:Choice>
    <mc:Fallback xmlns="">
      <p:transition spd="slow" advTm="1554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56C46DD-582F-44A4-8331-876B19D591C7}"/>
              </a:ext>
            </a:extLst>
          </p:cNvPr>
          <p:cNvSpPr txBox="1"/>
          <p:nvPr/>
        </p:nvSpPr>
        <p:spPr>
          <a:xfrm>
            <a:off x="79174" y="4871169"/>
            <a:ext cx="1196414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Attend and support the online Gala on June 12, 2022 at 7:30 p.m. Eastern.</a:t>
            </a:r>
            <a:endParaRPr lang="en-US" sz="5400" b="1" dirty="0">
              <a:solidFill>
                <a:schemeClr val="accent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982FC9-E4FD-4AC5-B59E-E9D629B497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714" y="98689"/>
            <a:ext cx="7202821" cy="49082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68501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8179">
        <p14:ripple/>
      </p:transition>
    </mc:Choice>
    <mc:Fallback xmlns="">
      <p:transition spd="slow" advTm="817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4B4959-EF1F-421B-AB69-75F7EC7F826E}"/>
              </a:ext>
            </a:extLst>
          </p:cNvPr>
          <p:cNvSpPr txBox="1"/>
          <p:nvPr/>
        </p:nvSpPr>
        <p:spPr>
          <a:xfrm>
            <a:off x="426535" y="889843"/>
            <a:ext cx="539440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Support the work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 the district with a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congregational budget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line item…            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E00241-44FD-43E6-AAA2-A17F9DCDE695}"/>
              </a:ext>
            </a:extLst>
          </p:cNvPr>
          <p:cNvSpPr txBox="1"/>
          <p:nvPr/>
        </p:nvSpPr>
        <p:spPr>
          <a:xfrm>
            <a:off x="5820937" y="3294659"/>
            <a:ext cx="2074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English</a:t>
            </a:r>
          </a:p>
          <a:p>
            <a:r>
              <a:rPr lang="en-US" sz="3600" b="1" dirty="0">
                <a:solidFill>
                  <a:schemeClr val="bg1"/>
                </a:solidFill>
              </a:rPr>
              <a:t>District</a:t>
            </a:r>
          </a:p>
        </p:txBody>
      </p:sp>
      <p:pic>
        <p:nvPicPr>
          <p:cNvPr id="6" name="Picture 5" descr="See the source image">
            <a:extLst>
              <a:ext uri="{FF2B5EF4-FFF2-40B4-BE49-F238E27FC236}">
                <a16:creationId xmlns:a16="http://schemas.microsoft.com/office/drawing/2014/main" id="{612DCA71-D285-4021-9F62-54844E8591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788" y="652662"/>
            <a:ext cx="6949222" cy="61161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1C7F010-98E7-493E-844D-F52E90D87454}"/>
              </a:ext>
            </a:extLst>
          </p:cNvPr>
          <p:cNvSpPr/>
          <p:nvPr/>
        </p:nvSpPr>
        <p:spPr>
          <a:xfrm>
            <a:off x="9895178" y="3536047"/>
            <a:ext cx="161255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English</a:t>
            </a:r>
          </a:p>
          <a:p>
            <a:pPr algn="ctr"/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District</a:t>
            </a:r>
            <a:endParaRPr lang="en-US" sz="36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289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7271">
        <p14:ripple/>
      </p:transition>
    </mc:Choice>
    <mc:Fallback xmlns="">
      <p:transition spd="slow" advTm="727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e the source image">
            <a:extLst>
              <a:ext uri="{FF2B5EF4-FFF2-40B4-BE49-F238E27FC236}">
                <a16:creationId xmlns:a16="http://schemas.microsoft.com/office/drawing/2014/main" id="{84F0472C-61F1-4FF5-AA22-C70BBCC3EA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37" y="620414"/>
            <a:ext cx="7812055" cy="561717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4DE948-E0DA-44DD-AF82-AE1B31E3F01C}"/>
              </a:ext>
            </a:extLst>
          </p:cNvPr>
          <p:cNvSpPr txBox="1"/>
          <p:nvPr/>
        </p:nvSpPr>
        <p:spPr>
          <a:xfrm>
            <a:off x="6909109" y="2269493"/>
            <a:ext cx="473648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 a door offering,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 a fund raiser.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85623"/>
                </a:solidFill>
                <a:effectLst/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083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6596">
        <p14:ripple/>
      </p:transition>
    </mc:Choice>
    <mc:Fallback xmlns="">
      <p:transition spd="slow" advTm="659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D8FC5B-4771-4E28-AC2C-6108002B1CAD}"/>
              </a:ext>
            </a:extLst>
          </p:cNvPr>
          <p:cNvSpPr txBox="1"/>
          <p:nvPr/>
        </p:nvSpPr>
        <p:spPr>
          <a:xfrm>
            <a:off x="144966" y="4169771"/>
            <a:ext cx="116864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Support the 1+1+1 Mission Initiative by having a 1+1+1 collection box at your church. </a:t>
            </a: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 dollar from each member every week)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DD5D0C-3378-4C83-AFA9-1303DF30DB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317" y="216664"/>
            <a:ext cx="7289590" cy="3812357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676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7402">
        <p14:ripple/>
      </p:transition>
    </mc:Choice>
    <mc:Fallback xmlns="">
      <p:transition spd="slow" advTm="740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6392D0-FD6C-46A3-841D-240605AF4248}"/>
              </a:ext>
            </a:extLst>
          </p:cNvPr>
          <p:cNvSpPr/>
          <p:nvPr/>
        </p:nvSpPr>
        <p:spPr>
          <a:xfrm>
            <a:off x="3138738" y="764226"/>
            <a:ext cx="6127884" cy="144655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Thank</a:t>
            </a:r>
            <a:r>
              <a:rPr lang="en-US" sz="8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88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4B193B-5995-462C-898B-327202190CC8}"/>
              </a:ext>
            </a:extLst>
          </p:cNvPr>
          <p:cNvSpPr txBox="1"/>
          <p:nvPr/>
        </p:nvSpPr>
        <p:spPr>
          <a:xfrm>
            <a:off x="2175231" y="2443976"/>
            <a:ext cx="814039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</a:rPr>
              <a:t>For being a congregation of the English District as we strive together to proclaim the message of God’s love and forgiveness!</a:t>
            </a:r>
          </a:p>
        </p:txBody>
      </p:sp>
    </p:spTree>
    <p:extLst>
      <p:ext uri="{BB962C8B-B14F-4D97-AF65-F5344CB8AC3E}">
        <p14:creationId xmlns:p14="http://schemas.microsoft.com/office/powerpoint/2010/main" val="211550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7836">
        <p14:ripple/>
      </p:transition>
    </mc:Choice>
    <mc:Fallback xmlns="">
      <p:transition spd="slow" advTm="7836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546E8B-8AF4-4843-9470-C32418F6C583}"/>
              </a:ext>
            </a:extLst>
          </p:cNvPr>
          <p:cNvSpPr txBox="1"/>
          <p:nvPr/>
        </p:nvSpPr>
        <p:spPr>
          <a:xfrm>
            <a:off x="1264362" y="282935"/>
            <a:ext cx="8718395" cy="1251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a non-geographical district of the LCMS that is represented in 22 states and Canada.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527B552-A4D9-4AB1-B323-7CCA2539C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83802" y="1769450"/>
            <a:ext cx="3980986" cy="3866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EFFF80D-C511-4173-A72D-ACB9DAD6F729}"/>
              </a:ext>
            </a:extLst>
          </p:cNvPr>
          <p:cNvSpPr/>
          <p:nvPr/>
        </p:nvSpPr>
        <p:spPr>
          <a:xfrm>
            <a:off x="5386173" y="5460714"/>
            <a:ext cx="6118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But what does it do?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378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7926">
        <p14:ripple/>
      </p:transition>
    </mc:Choice>
    <mc:Fallback xmlns="">
      <p:transition spd="slow" advTm="792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e the source image">
            <a:extLst>
              <a:ext uri="{FF2B5EF4-FFF2-40B4-BE49-F238E27FC236}">
                <a16:creationId xmlns:a16="http://schemas.microsoft.com/office/drawing/2014/main" id="{78EB8514-0781-4E8E-BD44-5B77660AEA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75" y="760489"/>
            <a:ext cx="6556099" cy="439024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3B9CCAC-40E9-48E5-BB77-3BD74B5E6DBD}"/>
              </a:ext>
            </a:extLst>
          </p:cNvPr>
          <p:cNvSpPr/>
          <p:nvPr/>
        </p:nvSpPr>
        <p:spPr>
          <a:xfrm>
            <a:off x="7384648" y="903417"/>
            <a:ext cx="4407711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</a:rPr>
              <a:t>Helps</a:t>
            </a:r>
          </a:p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</a:rPr>
              <a:t> congregations </a:t>
            </a:r>
          </a:p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</a:rPr>
              <a:t>call </a:t>
            </a:r>
          </a:p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</a:rPr>
              <a:t>c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</a:rPr>
              <a:t>hurch 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</a:rPr>
              <a:t>w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</a:rPr>
              <a:t>orkers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381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4402">
        <p14:ripple/>
      </p:transition>
    </mc:Choice>
    <mc:Fallback xmlns="">
      <p:transition spd="slow" advTm="440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B00618-5FE5-4C1A-ADC8-9EF636B0F46B}"/>
              </a:ext>
            </a:extLst>
          </p:cNvPr>
          <p:cNvSpPr/>
          <p:nvPr/>
        </p:nvSpPr>
        <p:spPr>
          <a:xfrm>
            <a:off x="470993" y="1011431"/>
            <a:ext cx="5739969" cy="5078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Helps to plant new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missions, supports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 missions,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helps older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congregations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revitalize</a:t>
            </a:r>
            <a:endParaRPr lang="en-US" sz="5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See the source image">
            <a:extLst>
              <a:ext uri="{FF2B5EF4-FFF2-40B4-BE49-F238E27FC236}">
                <a16:creationId xmlns:a16="http://schemas.microsoft.com/office/drawing/2014/main" id="{63AD5B6F-673B-4E2B-B32D-4FF9B86E1E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236789" y="177537"/>
            <a:ext cx="5830008" cy="6189809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9501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6068">
        <p14:ripple/>
      </p:transition>
    </mc:Choice>
    <mc:Fallback xmlns="">
      <p:transition spd="slow" advTm="606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C82766-9608-4B03-847C-9134D5EE5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4" descr="See the source image">
            <a:extLst>
              <a:ext uri="{FF2B5EF4-FFF2-40B4-BE49-F238E27FC236}">
                <a16:creationId xmlns:a16="http://schemas.microsoft.com/office/drawing/2014/main" id="{0CDDECEE-2BBE-4C14-BCBC-54A818303F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08" y="305509"/>
            <a:ext cx="5508702" cy="6246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DED370-5E32-4F40-940D-EBA434478D0C}"/>
              </a:ext>
            </a:extLst>
          </p:cNvPr>
          <p:cNvSpPr txBox="1"/>
          <p:nvPr/>
        </p:nvSpPr>
        <p:spPr>
          <a:xfrm>
            <a:off x="6326459" y="998452"/>
            <a:ext cx="572429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4472C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Supports campus ministries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5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400" b="1" i="0" u="none" strike="noStrike" cap="none" normalizeH="0" baseline="0" dirty="0">
                <a:ln>
                  <a:noFill/>
                </a:ln>
                <a:solidFill>
                  <a:srgbClr val="4472C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Promotes and supports Lutheran education</a:t>
            </a:r>
            <a:endParaRPr kumimoji="0" lang="en-US" altLang="en-US" sz="5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7581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6269">
        <p14:ripple/>
      </p:transition>
    </mc:Choice>
    <mc:Fallback xmlns="">
      <p:transition spd="slow" advTm="626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170F4A-4C52-4E56-8A2E-98020AEFBB12}"/>
              </a:ext>
            </a:extLst>
          </p:cNvPr>
          <p:cNvSpPr txBox="1"/>
          <p:nvPr/>
        </p:nvSpPr>
        <p:spPr>
          <a:xfrm>
            <a:off x="325244" y="4536536"/>
            <a:ext cx="1154151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rgbClr val="4472C4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Prays regularly for every congregation and ministry of the English District</a:t>
            </a:r>
            <a:endParaRPr lang="en-US" sz="5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ED5A0FC3-CB0B-4AE6-B27C-0B67BCD24A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976" y="145206"/>
            <a:ext cx="2988527" cy="436508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7591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4364">
        <p14:ripple/>
      </p:transition>
    </mc:Choice>
    <mc:Fallback xmlns="">
      <p:transition spd="slow" advTm="436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480683-4D87-4AA7-9498-833E827AAE35}"/>
              </a:ext>
            </a:extLst>
          </p:cNvPr>
          <p:cNvSpPr txBox="1"/>
          <p:nvPr/>
        </p:nvSpPr>
        <p:spPr>
          <a:xfrm>
            <a:off x="1144859" y="2126308"/>
            <a:ext cx="1162700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Manages the District’s Endowment Fund that: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 Lowers church worker student debt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 Starts new ministries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36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rovides scholarships for church workers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 Supports mission work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36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36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rovides human care and disaster relief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CF2636-826D-4B60-BF7F-84008B9B71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956" y="296901"/>
            <a:ext cx="6191250" cy="17145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8726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19347">
        <p14:ripple/>
      </p:transition>
    </mc:Choice>
    <mc:Fallback xmlns="">
      <p:transition spd="slow" advTm="1934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229B08-F5B1-453A-A44A-381A214B95D8}"/>
              </a:ext>
            </a:extLst>
          </p:cNvPr>
          <p:cNvSpPr txBox="1"/>
          <p:nvPr/>
        </p:nvSpPr>
        <p:spPr>
          <a:xfrm>
            <a:off x="5901783" y="4526054"/>
            <a:ext cx="60941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can we do for our district?</a:t>
            </a:r>
            <a:r>
              <a:rPr lang="en-US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5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CCCFFC9-0E51-48D2-A164-1CDEDB487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9695" y="481456"/>
            <a:ext cx="4773656" cy="463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95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286">
        <p14:ripple/>
      </p:transition>
    </mc:Choice>
    <mc:Fallback xmlns="">
      <p:transition spd="slow" advTm="528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e the source image">
            <a:extLst>
              <a:ext uri="{FF2B5EF4-FFF2-40B4-BE49-F238E27FC236}">
                <a16:creationId xmlns:a16="http://schemas.microsoft.com/office/drawing/2014/main" id="{E483C9E6-2716-4A5A-AAEC-BC350AFC83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517" y="318574"/>
            <a:ext cx="4928838" cy="63860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B9AC0F-0425-4C34-88EE-C1743ED97855}"/>
              </a:ext>
            </a:extLst>
          </p:cNvPr>
          <p:cNvSpPr txBox="1"/>
          <p:nvPr/>
        </p:nvSpPr>
        <p:spPr>
          <a:xfrm>
            <a:off x="0" y="2442116"/>
            <a:ext cx="699181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u="sng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Pray</a:t>
            </a: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for the ministries throughout the district,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our Bishop,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b="1" dirty="0">
                <a:solidFill>
                  <a:schemeClr val="accent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 his staff.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91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9548">
        <p14:ripple/>
      </p:transition>
    </mc:Choice>
    <mc:Fallback xmlns="">
      <p:transition spd="slow" advTm="954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2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3|2.9|2.6|3.2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3.7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221</Words>
  <Application>Microsoft Office PowerPoint</Application>
  <PresentationFormat>Widescreen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MV Boli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Rogers</dc:creator>
  <cp:lastModifiedBy>Peggy Oke</cp:lastModifiedBy>
  <cp:revision>9</cp:revision>
  <dcterms:created xsi:type="dcterms:W3CDTF">2022-03-24T16:47:07Z</dcterms:created>
  <dcterms:modified xsi:type="dcterms:W3CDTF">2022-04-05T19:30:58Z</dcterms:modified>
</cp:coreProperties>
</file>